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ткрытие" id="{e749734f-e509-1e38-8624-792b08acca05}">
          <p14:sldIdLst>
            <p14:sldId id="256"/>
            <p14:sldId id="257"/>
          </p14:sldIdLst>
        </p14:section>
        <p14:section name="ИИ-секретарь" id="{65000b60-3e10-423f-0004-d5f8bebc88f2}">
          <p14:sldIdLst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Вайбкодинг" id="{1e38a44d-c10b-4a1b-c7de-5d3e8d4a4676}">
          <p14:sldIdLst>
            <p14:sldId id="264"/>
            <p14:sldId id="265"/>
            <p14:sldId id="266"/>
            <p14:sldId id="267"/>
          </p14:sldIdLst>
        </p14:section>
        <p14:section name="Офис под ключ" id="{d5e46d27-3112-971c-f04a-f62c3196f82d}">
          <p14:sldIdLst>
            <p14:sldId id="268"/>
            <p14:sldId id="269"/>
            <p14:sldId id="270"/>
          </p14:sldIdLst>
        </p14:section>
        <p14:section name="Финал" id="{0e8fe75c-0909-55d5-dc0e-fb5455d415d9}">
          <p14:sldIdLst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Открытие. Представиться. Сказать, что всё покажем вживую на вымышленном автосервисе «Северный». Модератор запускает опрос: где вам чаще пишут клиенты.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Три части и вопросы в конце. Один призыв в финале — консультант на agentek.ru/analyst.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Проблема. Обращение пришло — ответить некому. ИИ-секретарь закрывает этот разрыв. Граница сразу: он не ведёт сложную сделку, он снимает поток однотипного.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Обращение приходит в любом канале, агент отвечает по знаниям из своей инструкции и записывает заявку в карточку клиента. В CRM её заводит агент офиса с доступом к CRM — сам публичный секретарь работает без инструментов. Что решает человек — передаётся мастеру.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Вставить инструкцию из файла reception-prompt.md. Показать строку «не придумывай» — это защита от бота, который тупит.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Секретарь, которому пишет кто угодно, — без инструментов, его не уговорить что-то выгрузить. Память на каждого клиента. Агенты с CRM — в доверенном режиме, отвечают только своим.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Telegram подключаем вживую, токен держим вне кадра. Остальные формы показываем. Звоним на номер секретаря на громкой связи.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Показать самоулучшение вживую: отметить диалог, заметка про ближайшее свободное время, запустить, показать сводку правок.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Переход ко второй части. Открыть агента «Разработчик» и отправить задание на сайт.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Пока агент верстает сайт (около трёх минут), пройтись по шагам. Совет про порт — мы на него наступили на проверке.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Показать поле «Публичный домен». Три действия: CNAME, домен в карточке, сертификат сам.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Одной строкой про студии. Twenty CRM — мостик к части про офис.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Директор раздаёт задачи, специалисты работают со своими доступами, общая доска задач: взять в работу, приложить результат, отправить человеку на проверку. Секретарь остаётся в безопасном режиме.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Пример ролей. Подчеркнуть разделение: публичный вход и доверенная команда.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Офис собираем вместе с клиентом. Пример из практики — мультиагентный бизнес-аналитик в закрытом контуре телеком-оператора, кейс на сайте.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Один призыв: консультант на agentek.ru/analyst. Модератор публикует ссылку и инструкцию в чат.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Заготовленные ответы — в сценарии, раздел «Вопросы».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518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2179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Agentek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_TIT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4A3"/>
                </a:solidFill>
              </a:rPr>
              <a:t>Agentek · вебинар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4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EEF5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4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4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jp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image" Target="../media/image-7-2.jp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image" Target="../media/image-10-2.jp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4DA3FF"/>
                </a:solidFill>
              </a:rPr>
              <a:t>ВЕБИНАР AGENTEK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6400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</a:rPr>
              <a:t>ИИ-секретарь, сайт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</a:rPr>
              <a:t>и офис агентов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4DA3FF"/>
                </a:solidFill>
              </a:rPr>
              <a:t>за один час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3484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9D2DE"/>
                </a:solidFill>
              </a:rPr>
              <a:t>Вживую в консоли: Telegram, ВКонтакте, MAX, Avito и телефон, сайт на своём домене, команда агентов под процесс</a:t>
            </a:r>
            <a:endParaRPr lang="en-US" sz="1800" dirty="0"/>
          </a:p>
        </p:txBody>
      </p:sp>
      <p:pic>
        <p:nvPicPr>
          <p:cNvPr id="5" name="hero-chat" descr="/root/webinar/instruction/images/1-05-test-cha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0" y="1005840"/>
            <a:ext cx="4572000" cy="2569464"/>
          </a:xfrm>
          <a:prstGeom prst="rect">
            <a:avLst/>
          </a:prstGeom>
        </p:spPr>
      </p:pic>
      <p:pic>
        <p:nvPicPr>
          <p:cNvPr id="6" name="hero-site" descr="/root/webinar/instruction/images/2-07-sayt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0" y="3383280"/>
            <a:ext cx="3931920" cy="22128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dirty="0"/>
              <a:t>Что соберём за час</a:t>
            </a:r>
            <a:endParaRPr lang="en-US" dirty="0"/>
          </a:p>
        </p:txBody>
      </p:sp>
      <p:sp>
        <p:nvSpPr>
          <p:cNvPr id="3" name="plan-0"/>
          <p:cNvSpPr/>
          <p:nvPr/>
        </p:nvSpPr>
        <p:spPr>
          <a:xfrm>
            <a:off x="548640" y="1463040"/>
            <a:ext cx="3520440" cy="4206240"/>
          </a:xfrm>
          <a:prstGeom prst="roundRect">
            <a:avLst>
              <a:gd name="adj" fmla="val 4675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4" name="num-1"/>
          <p:cNvSpPr/>
          <p:nvPr/>
        </p:nvSpPr>
        <p:spPr>
          <a:xfrm>
            <a:off x="868680" y="1783080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46888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ИИ-секретарь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291840"/>
            <a:ext cx="2926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Отвечает клиентам в Telegram, ВКонтакте, MAX, Avito и по телефону, записывает и зовёт человека вовремя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20 мин</a:t>
            </a:r>
            <a:endParaRPr lang="en-US" sz="1400" dirty="0"/>
          </a:p>
        </p:txBody>
      </p:sp>
      <p:sp>
        <p:nvSpPr>
          <p:cNvPr id="9" name="plan-1"/>
          <p:cNvSpPr/>
          <p:nvPr/>
        </p:nvSpPr>
        <p:spPr>
          <a:xfrm>
            <a:off x="4297680" y="1463040"/>
            <a:ext cx="3520440" cy="4206240"/>
          </a:xfrm>
          <a:prstGeom prst="roundRect">
            <a:avLst>
              <a:gd name="adj" fmla="val 4675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10" name="num-2"/>
          <p:cNvSpPr/>
          <p:nvPr/>
        </p:nvSpPr>
        <p:spPr>
          <a:xfrm>
            <a:off x="4617720" y="1783080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772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46888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Сайт без разработчика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4617720" y="3291840"/>
            <a:ext cx="2926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Агент верстает по описанию, хостинг публикует, свой домен подключается за три шага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61772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15 мин</a:t>
            </a:r>
            <a:endParaRPr lang="en-US" sz="1400" dirty="0"/>
          </a:p>
        </p:txBody>
      </p:sp>
      <p:sp>
        <p:nvSpPr>
          <p:cNvPr id="15" name="plan-2"/>
          <p:cNvSpPr/>
          <p:nvPr/>
        </p:nvSpPr>
        <p:spPr>
          <a:xfrm>
            <a:off x="8046720" y="1463040"/>
            <a:ext cx="3520440" cy="4206240"/>
          </a:xfrm>
          <a:prstGeom prst="roundRect">
            <a:avLst>
              <a:gd name="adj" fmla="val 4675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16" name="num-3"/>
          <p:cNvSpPr/>
          <p:nvPr/>
        </p:nvSpPr>
        <p:spPr>
          <a:xfrm>
            <a:off x="8366760" y="1783080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6676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366760" y="246888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Офис агентов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8366760" y="3291840"/>
            <a:ext cx="2926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Команда за секретарём: директор, менеджер по КП, ассистент CRM — и как мы собираем её под процесс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836676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7 мин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4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7315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9AA4B1"/>
                </a:solidFill>
              </a:rPr>
              <a:t>Суббота, 21:14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5852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Клиент написал и позвонил.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F8A80"/>
                </a:solidFill>
              </a:rPr>
              <a:t>Ответить некому.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474720"/>
            <a:ext cx="5486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9D2DE"/>
                </a:solidFill>
              </a:rPr>
              <a:t>Утром он уже записан в соседний сервис. Заявка с сайта ждёт до обеда, администратор не успевает за звонками.</a:t>
            </a:r>
            <a:endParaRPr lang="en-US" sz="1800" dirty="0"/>
          </a:p>
        </p:txBody>
      </p:sp>
      <p:sp>
        <p:nvSpPr>
          <p:cNvPr id="5" name="note-0"/>
          <p:cNvSpPr/>
          <p:nvPr/>
        </p:nvSpPr>
        <p:spPr>
          <a:xfrm>
            <a:off x="6949440" y="822960"/>
            <a:ext cx="4663440" cy="105156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178040" y="96012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Telegram · 21:14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178040" y="1261872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Здравствуйте! Можно записаться на субботу утром?</a:t>
            </a:r>
            <a:endParaRPr lang="en-US" sz="1600" dirty="0"/>
          </a:p>
        </p:txBody>
      </p:sp>
      <p:sp>
        <p:nvSpPr>
          <p:cNvPr id="8" name="note-1"/>
          <p:cNvSpPr/>
          <p:nvPr/>
        </p:nvSpPr>
        <p:spPr>
          <a:xfrm>
            <a:off x="6949440" y="2103120"/>
            <a:ext cx="4663440" cy="105156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178040" y="224028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ВКонтакте · 21:16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178040" y="2542032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Сколько стоит шиномонтаж на R17?</a:t>
            </a:r>
            <a:endParaRPr lang="en-US" sz="1600" dirty="0"/>
          </a:p>
        </p:txBody>
      </p:sp>
      <p:sp>
        <p:nvSpPr>
          <p:cNvPr id="11" name="note-2"/>
          <p:cNvSpPr/>
          <p:nvPr/>
        </p:nvSpPr>
        <p:spPr>
          <a:xfrm>
            <a:off x="6949440" y="3383280"/>
            <a:ext cx="4663440" cy="105156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178040" y="352044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Пропущенный вызов · 21:18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7178040" y="3822192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+7 900 •••-••-••</a:t>
            </a:r>
            <a:endParaRPr lang="en-US" sz="1600" dirty="0"/>
          </a:p>
        </p:txBody>
      </p:sp>
      <p:sp>
        <p:nvSpPr>
          <p:cNvPr id="14" name="note-3"/>
          <p:cNvSpPr/>
          <p:nvPr/>
        </p:nvSpPr>
        <p:spPr>
          <a:xfrm>
            <a:off x="6949440" y="4663440"/>
            <a:ext cx="4663440" cy="1051560"/>
          </a:xfrm>
          <a:prstGeom prst="roundRect">
            <a:avLst>
              <a:gd name="adj" fmla="val 13043"/>
            </a:avLst>
          </a:prstGeom>
          <a:solidFill>
            <a:srgbClr val="FFF3E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178040" y="48006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Telegram · воскресенье, 09:02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7178040" y="5102352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Уже записался в другое место, спасибо.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dirty="0"/>
              <a:t>Как работает ИИ-секретарь</a:t>
            </a:r>
            <a:endParaRPr lang="en-US" dirty="0"/>
          </a:p>
        </p:txBody>
      </p:sp>
      <p:pic>
        <p:nvPicPr>
          <p:cNvPr id="3" name="scheme-flow" descr="/root/reception/deliverables/schemes/scheme-1-flow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0160" y="1234440"/>
            <a:ext cx="9601200" cy="53949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4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dirty="0"/>
              <a:t>Инструкция секретаря: четыре части</a:t>
            </a:r>
            <a:endParaRPr lang="en-US" dirty="0"/>
          </a:p>
        </p:txBody>
      </p:sp>
      <p:sp>
        <p:nvSpPr>
          <p:cNvPr id="3" name="num-1"/>
          <p:cNvSpPr/>
          <p:nvPr/>
        </p:nvSpPr>
        <p:spPr>
          <a:xfrm>
            <a:off x="548640" y="1463040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234440" y="137160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Роль и задача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783080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Первая линия автосервиса: ответить, записать, передать мастеру</a:t>
            </a:r>
            <a:endParaRPr lang="en-US" sz="1400" dirty="0"/>
          </a:p>
        </p:txBody>
      </p:sp>
      <p:sp>
        <p:nvSpPr>
          <p:cNvPr id="7" name="num-2"/>
          <p:cNvSpPr/>
          <p:nvPr/>
        </p:nvSpPr>
        <p:spPr>
          <a:xfrm>
            <a:off x="548640" y="2542032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25420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2450592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Как отвечать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2862072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Коротко, по делу. Цены и сроки — только из раздела «Знания»</a:t>
            </a:r>
            <a:endParaRPr lang="en-US" sz="1400" dirty="0"/>
          </a:p>
        </p:txBody>
      </p:sp>
      <p:sp>
        <p:nvSpPr>
          <p:cNvPr id="11" name="num-3"/>
          <p:cNvSpPr/>
          <p:nvPr/>
        </p:nvSpPr>
        <p:spPr>
          <a:xfrm>
            <a:off x="548640" y="3621024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36210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234440" y="3529584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Запись клиента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3941064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Имя, телефон, машина, работа, дата и время. Повторить заявку одной строкой</a:t>
            </a:r>
            <a:endParaRPr lang="en-US" sz="1400" dirty="0"/>
          </a:p>
        </p:txBody>
      </p:sp>
      <p:sp>
        <p:nvSpPr>
          <p:cNvPr id="15" name="num-4"/>
          <p:cNvSpPr/>
          <p:nvPr/>
        </p:nvSpPr>
        <p:spPr>
          <a:xfrm>
            <a:off x="548640" y="4700016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47000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234440" y="4608576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Когда звать человека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5020056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Ремонт двигателя и КПП, гарантийные споры, юрлица, нет ответа в знаниях</a:t>
            </a:r>
            <a:endParaRPr lang="en-US" sz="1400" dirty="0"/>
          </a:p>
        </p:txBody>
      </p:sp>
      <p:sp>
        <p:nvSpPr>
          <p:cNvPr id="19" name="rule"/>
          <p:cNvSpPr/>
          <p:nvPr/>
        </p:nvSpPr>
        <p:spPr>
          <a:xfrm>
            <a:off x="548640" y="5669280"/>
            <a:ext cx="5029200" cy="594360"/>
          </a:xfrm>
          <a:prstGeom prst="roundRect">
            <a:avLst>
              <a:gd name="adj" fmla="val 27692"/>
            </a:avLst>
          </a:prstGeom>
          <a:solidFill>
            <a:srgbClr val="EEF5FD"/>
          </a:solidFill>
          <a:ln w="12700">
            <a:solidFill>
              <a:srgbClr val="EEF5F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31520" y="5742432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Главное правило: нет факта в знаниях — не придумывай, уточни у мастера</a:t>
            </a:r>
            <a:endParaRPr lang="en-US" sz="1300" dirty="0"/>
          </a:p>
        </p:txBody>
      </p:sp>
      <p:sp>
        <p:nvSpPr>
          <p:cNvPr id="21" name="prompt-shot-frame"/>
          <p:cNvSpPr/>
          <p:nvPr/>
        </p:nvSpPr>
        <p:spPr>
          <a:xfrm>
            <a:off x="5943600" y="1417320"/>
            <a:ext cx="566928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  <a:effectLst>
            <a:outerShdw sx="100000" sy="100000" kx="0" ky="0" algn="bl" rotWithShape="0" blurRad="228600" dist="76200" dir="5400000">
              <a:srgbClr val="1F456F">
                <a:alpha val="18000"/>
              </a:srgbClr>
            </a:outerShdw>
          </a:effectLst>
        </p:spPr>
      </p:sp>
      <p:pic>
        <p:nvPicPr>
          <p:cNvPr id="22" name="prompt-shot" descr="/root/webinar/instruction/images/1-02-instrukciya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9320" y="1463040"/>
            <a:ext cx="5577840" cy="310896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5943600" y="4800600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Раздел «Знания» — прайс, режим, адрес, правила записи. Обычно одна-две страницы.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4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dirty="0"/>
              <a:t>Два режима безопасности</a:t>
            </a:r>
            <a:endParaRPr lang="en-US" dirty="0"/>
          </a:p>
        </p:txBody>
      </p:sp>
      <p:pic>
        <p:nvPicPr>
          <p:cNvPr id="3" name="scheme-modes" descr="/root/reception/deliverables/schemes/scheme-4-modes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0160" y="1234440"/>
            <a:ext cx="9601200" cy="53949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4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dirty="0"/>
              <a:t>Пять каналов: что подготовить</a:t>
            </a:r>
            <a:endParaRPr lang="en-US" dirty="0"/>
          </a:p>
        </p:txBody>
      </p:sp>
      <p:sp>
        <p:nvSpPr>
          <p:cNvPr id="3" name="ch-0"/>
          <p:cNvSpPr/>
          <p:nvPr/>
        </p:nvSpPr>
        <p:spPr>
          <a:xfrm>
            <a:off x="548640" y="1463040"/>
            <a:ext cx="2103120" cy="2743200"/>
          </a:xfrm>
          <a:prstGeom prst="roundRect">
            <a:avLst>
              <a:gd name="adj" fmla="val 7826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4" name="ch-dot-0"/>
          <p:cNvSpPr/>
          <p:nvPr/>
        </p:nvSpPr>
        <p:spPr>
          <a:xfrm>
            <a:off x="822960" y="1737360"/>
            <a:ext cx="548640" cy="548640"/>
          </a:xfrm>
          <a:prstGeom prst="ellipse">
            <a:avLst/>
          </a:prstGeom>
          <a:solidFill>
            <a:srgbClr val="0088CC"/>
          </a:solidFill>
          <a:ln w="12700">
            <a:solidFill>
              <a:srgbClr val="0088C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24688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Telegram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926080"/>
            <a:ext cx="1691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Бот и токен из @BotFather</a:t>
            </a:r>
            <a:endParaRPr lang="en-US" sz="1250" dirty="0"/>
          </a:p>
        </p:txBody>
      </p:sp>
      <p:sp>
        <p:nvSpPr>
          <p:cNvPr id="7" name="ch-1"/>
          <p:cNvSpPr/>
          <p:nvPr/>
        </p:nvSpPr>
        <p:spPr>
          <a:xfrm>
            <a:off x="2816352" y="1463040"/>
            <a:ext cx="2103120" cy="2743200"/>
          </a:xfrm>
          <a:prstGeom prst="roundRect">
            <a:avLst>
              <a:gd name="adj" fmla="val 7826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8" name="ch-dot-1"/>
          <p:cNvSpPr/>
          <p:nvPr/>
        </p:nvSpPr>
        <p:spPr>
          <a:xfrm>
            <a:off x="3090672" y="1737360"/>
            <a:ext cx="548640" cy="548640"/>
          </a:xfrm>
          <a:prstGeom prst="ellipse">
            <a:avLst/>
          </a:prstGeom>
          <a:solidFill>
            <a:srgbClr val="0077FF"/>
          </a:solidFill>
          <a:ln w="12700">
            <a:solidFill>
              <a:srgbClr val="0077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090672" y="24688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ВКонтакте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090672" y="2926080"/>
            <a:ext cx="1691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Ключ сообщества: сообщения и управление, включить Long Poll API</a:t>
            </a:r>
            <a:endParaRPr lang="en-US" sz="1250" dirty="0"/>
          </a:p>
        </p:txBody>
      </p:sp>
      <p:sp>
        <p:nvSpPr>
          <p:cNvPr id="11" name="ch-2"/>
          <p:cNvSpPr/>
          <p:nvPr/>
        </p:nvSpPr>
        <p:spPr>
          <a:xfrm>
            <a:off x="5084064" y="1463040"/>
            <a:ext cx="2103120" cy="2743200"/>
          </a:xfrm>
          <a:prstGeom prst="roundRect">
            <a:avLst>
              <a:gd name="adj" fmla="val 7826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12" name="ch-dot-2"/>
          <p:cNvSpPr/>
          <p:nvPr/>
        </p:nvSpPr>
        <p:spPr>
          <a:xfrm>
            <a:off x="5358384" y="1737360"/>
            <a:ext cx="548640" cy="548640"/>
          </a:xfrm>
          <a:prstGeom prst="ellipse">
            <a:avLst/>
          </a:prstGeom>
          <a:solidFill>
            <a:srgbClr val="7B3FF2"/>
          </a:solidFill>
          <a:ln w="12700">
            <a:solidFill>
              <a:srgbClr val="7B3FF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358384" y="24688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MAX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358384" y="2926080"/>
            <a:ext cx="1691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Бот на business.max.ru, токен там же</a:t>
            </a:r>
            <a:endParaRPr lang="en-US" sz="1250" dirty="0"/>
          </a:p>
        </p:txBody>
      </p:sp>
      <p:sp>
        <p:nvSpPr>
          <p:cNvPr id="15" name="ch-3"/>
          <p:cNvSpPr/>
          <p:nvPr/>
        </p:nvSpPr>
        <p:spPr>
          <a:xfrm>
            <a:off x="7351776" y="1463040"/>
            <a:ext cx="2103120" cy="2743200"/>
          </a:xfrm>
          <a:prstGeom prst="roundRect">
            <a:avLst>
              <a:gd name="adj" fmla="val 7826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16" name="ch-dot-3"/>
          <p:cNvSpPr/>
          <p:nvPr/>
        </p:nvSpPr>
        <p:spPr>
          <a:xfrm>
            <a:off x="7626096" y="1737360"/>
            <a:ext cx="548640" cy="548640"/>
          </a:xfrm>
          <a:prstGeom prst="ellipse">
            <a:avLst/>
          </a:prstGeom>
          <a:solidFill>
            <a:srgbClr val="00AAFF"/>
          </a:solidFill>
          <a:ln w="12700">
            <a:solidFill>
              <a:srgbClr val="00AA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626096" y="24688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Avito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626096" y="2926080"/>
            <a:ext cx="1691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Client ID и secret; нужен платный API мессенджера</a:t>
            </a:r>
            <a:endParaRPr lang="en-US" sz="1250" dirty="0"/>
          </a:p>
        </p:txBody>
      </p:sp>
      <p:sp>
        <p:nvSpPr>
          <p:cNvPr id="19" name="ch-4"/>
          <p:cNvSpPr/>
          <p:nvPr/>
        </p:nvSpPr>
        <p:spPr>
          <a:xfrm>
            <a:off x="9619488" y="1463040"/>
            <a:ext cx="2103120" cy="2743200"/>
          </a:xfrm>
          <a:prstGeom prst="roundRect">
            <a:avLst>
              <a:gd name="adj" fmla="val 7826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20" name="ch-dot-4"/>
          <p:cNvSpPr/>
          <p:nvPr/>
        </p:nvSpPr>
        <p:spPr>
          <a:xfrm>
            <a:off x="9893808" y="1737360"/>
            <a:ext cx="548640" cy="548640"/>
          </a:xfrm>
          <a:prstGeom prst="ellipse">
            <a:avLst/>
          </a:prstGeom>
          <a:solidFill>
            <a:srgbClr val="1FBF5B"/>
          </a:solidFill>
          <a:ln w="12700">
            <a:solidFill>
              <a:srgbClr val="1FBF5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893808" y="24688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Телефон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9893808" y="2926080"/>
            <a:ext cx="1691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Voximplant: скопировать сценарий, задать приветствие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52628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ВКонтакте, MAX, Avito и телефон — в бете. Подсказки, где взять токен и какие нужны права, — прямо в форме канала.</a:t>
            </a:r>
            <a:endParaRPr lang="en-US" sz="1500" dirty="0"/>
          </a:p>
        </p:txBody>
      </p:sp>
      <p:sp>
        <p:nvSpPr>
          <p:cNvPr id="24" name="phone-shot-frame"/>
          <p:cNvSpPr/>
          <p:nvPr/>
        </p:nvSpPr>
        <p:spPr>
          <a:xfrm>
            <a:off x="6309360" y="4343400"/>
            <a:ext cx="3200400" cy="1801368"/>
          </a:xfrm>
          <a:prstGeom prst="roundRect">
            <a:avLst>
              <a:gd name="adj" fmla="val 6091"/>
            </a:avLst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  <a:effectLst>
            <a:outerShdw sx="100000" sy="100000" kx="0" ky="0" algn="bl" rotWithShape="0" blurRad="228600" dist="76200" dir="5400000">
              <a:srgbClr val="1F456F">
                <a:alpha val="18000"/>
              </a:srgbClr>
            </a:outerShdw>
          </a:effectLst>
        </p:spPr>
      </p:sp>
      <p:pic>
        <p:nvPicPr>
          <p:cNvPr id="25" name="phone-shot" descr="/root/webinar/instruction/images/1-10-telefo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5080" y="4389120"/>
            <a:ext cx="3108960" cy="1709928"/>
          </a:xfrm>
          <a:prstGeom prst="rect">
            <a:avLst/>
          </a:prstGeom>
        </p:spPr>
      </p:pic>
      <p:sp>
        <p:nvSpPr>
          <p:cNvPr id="26" name="vk-shot-frame"/>
          <p:cNvSpPr/>
          <p:nvPr/>
        </p:nvSpPr>
        <p:spPr>
          <a:xfrm>
            <a:off x="9646920" y="4343400"/>
            <a:ext cx="2011680" cy="1801368"/>
          </a:xfrm>
          <a:prstGeom prst="roundRect">
            <a:avLst>
              <a:gd name="adj" fmla="val 6091"/>
            </a:avLst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  <a:effectLst>
            <a:outerShdw sx="100000" sy="100000" kx="0" ky="0" algn="bl" rotWithShape="0" blurRad="228600" dist="76200" dir="5400000">
              <a:srgbClr val="1F456F">
                <a:alpha val="18000"/>
              </a:srgbClr>
            </a:outerShdw>
          </a:effectLst>
        </p:spPr>
      </p:sp>
      <p:pic>
        <p:nvPicPr>
          <p:cNvPr id="27" name="vk-shot" descr="/root/webinar/instruction/images/1-07-vk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640" y="4389120"/>
            <a:ext cx="1920240" cy="170992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4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dirty="0"/>
              <a:t>Что видит владелец на следующий день</a:t>
            </a:r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Диалоги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8308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Каждый разговор из каналов — в списке чатов, со значком канала. Звонок — в чате с номером звонящего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56032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Карточки клиентов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Для каждого собеседника папка в «Файлах»: кто клиент, о чём договорились, статус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Потребление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16052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Расход за день и месяц, по агентам и моделям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93776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Самоулучшение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34924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Агент разбирает диалоги и предлагает правки инструкции — «было / стало», принять в одно нажатие</a:t>
            </a:r>
            <a:endParaRPr lang="en-US" sz="1400" dirty="0"/>
          </a:p>
        </p:txBody>
      </p:sp>
      <p:sp>
        <p:nvSpPr>
          <p:cNvPr id="11" name="improve-shot-frame"/>
          <p:cNvSpPr/>
          <p:nvPr/>
        </p:nvSpPr>
        <p:spPr>
          <a:xfrm>
            <a:off x="5760720" y="1371600"/>
            <a:ext cx="585216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  <a:effectLst>
            <a:outerShdw sx="100000" sy="100000" kx="0" ky="0" algn="bl" rotWithShape="0" blurRad="228600" dist="76200" dir="5400000">
              <a:srgbClr val="1F456F">
                <a:alpha val="18000"/>
              </a:srgbClr>
            </a:outerShdw>
          </a:effectLst>
        </p:spPr>
      </p:sp>
      <p:pic>
        <p:nvPicPr>
          <p:cNvPr id="12" name="improve-shot" descr="/root/webinar/instruction/images/1-11-samouluchsheni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6440" y="1417320"/>
            <a:ext cx="5760720" cy="320040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5760720" y="4892040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Первые одну-две недели секретарь работает под присмотром: читаем диалоги, правим инструкцию.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4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dirty="0"/>
              <a:t>Сайт без разработчика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dirty="0"/>
              <a:t>Агент пишет код → хостинг публикует → агент проверяет сам → ваш домен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4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dirty="0"/>
              <a:t>Четыре шага до опубликованного сайта</a:t>
            </a:r>
            <a:endParaRPr lang="en-US" dirty="0"/>
          </a:p>
        </p:txBody>
      </p:sp>
      <p:sp>
        <p:nvSpPr>
          <p:cNvPr id="3" name="vs-0"/>
          <p:cNvSpPr/>
          <p:nvPr/>
        </p:nvSpPr>
        <p:spPr>
          <a:xfrm>
            <a:off x="548640" y="1371600"/>
            <a:ext cx="2651760" cy="2194560"/>
          </a:xfrm>
          <a:prstGeom prst="roundRect">
            <a:avLst>
              <a:gd name="adj" fmla="val 7500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4" name="num-1"/>
          <p:cNvSpPr/>
          <p:nvPr/>
        </p:nvSpPr>
        <p:spPr>
          <a:xfrm>
            <a:off x="822960" y="1600200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4884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</a:rPr>
              <a:t>Агент-разработчик</a:t>
            </a:r>
            <a:endParaRPr lang="en-US" sz="155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60604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Режим «С инструментами»: терминал, файлы, браузер, управление сервисами</a:t>
            </a:r>
            <a:endParaRPr lang="en-US" sz="1250" dirty="0"/>
          </a:p>
        </p:txBody>
      </p:sp>
      <p:sp>
        <p:nvSpPr>
          <p:cNvPr id="8" name="vs-1"/>
          <p:cNvSpPr/>
          <p:nvPr/>
        </p:nvSpPr>
        <p:spPr>
          <a:xfrm>
            <a:off x="3383280" y="1371600"/>
            <a:ext cx="2651760" cy="2194560"/>
          </a:xfrm>
          <a:prstGeom prst="roundRect">
            <a:avLst>
              <a:gd name="adj" fmla="val 7500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9" name="num-2"/>
          <p:cNvSpPr/>
          <p:nvPr/>
        </p:nvSpPr>
        <p:spPr>
          <a:xfrm>
            <a:off x="3657600" y="1600200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65760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657600" y="214884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</a:rPr>
              <a:t>Задание словами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3657600" y="260604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«Сайт автосервиса: адрес, прайс, кнопка записи в Telegram, адаптив»</a:t>
            </a:r>
            <a:endParaRPr lang="en-US" sz="1250" dirty="0"/>
          </a:p>
        </p:txBody>
      </p:sp>
      <p:sp>
        <p:nvSpPr>
          <p:cNvPr id="13" name="vs-2"/>
          <p:cNvSpPr/>
          <p:nvPr/>
        </p:nvSpPr>
        <p:spPr>
          <a:xfrm>
            <a:off x="6217920" y="1371600"/>
            <a:ext cx="2651760" cy="2194560"/>
          </a:xfrm>
          <a:prstGeom prst="roundRect">
            <a:avLst>
              <a:gd name="adj" fmla="val 7500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14" name="num-3"/>
          <p:cNvSpPr/>
          <p:nvPr/>
        </p:nvSpPr>
        <p:spPr>
          <a:xfrm>
            <a:off x="6492240" y="1600200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9224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492240" y="214884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</a:rPr>
              <a:t>Публикация</a:t>
            </a:r>
            <a:endParaRPr lang="en-US" sz="1550" dirty="0"/>
          </a:p>
        </p:txBody>
      </p:sp>
      <p:sp>
        <p:nvSpPr>
          <p:cNvPr id="17" name="Text 15"/>
          <p:cNvSpPr txBox="1"/>
          <p:nvPr/>
        </p:nvSpPr>
        <p:spPr>
          <a:xfrm>
            <a:off x="6492240" y="260604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«Хостинг приложения»: папка агента, подкаталог site, доступ — открыт всем</a:t>
            </a:r>
            <a:endParaRPr lang="en-US" sz="1250" dirty="0"/>
          </a:p>
        </p:txBody>
      </p:sp>
      <p:sp>
        <p:nvSpPr>
          <p:cNvPr id="18" name="vs-3"/>
          <p:cNvSpPr/>
          <p:nvPr/>
        </p:nvSpPr>
        <p:spPr>
          <a:xfrm>
            <a:off x="9052560" y="1371600"/>
            <a:ext cx="2651760" cy="2194560"/>
          </a:xfrm>
          <a:prstGeom prst="roundRect">
            <a:avLst>
              <a:gd name="adj" fmla="val 7500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19" name="num-4"/>
          <p:cNvSpPr/>
          <p:nvPr/>
        </p:nvSpPr>
        <p:spPr>
          <a:xfrm>
            <a:off x="9326880" y="1600200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32688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9326880" y="214884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</a:rPr>
              <a:t>Агент проверяет</a:t>
            </a:r>
            <a:endParaRPr lang="en-US" sz="1550" dirty="0"/>
          </a:p>
        </p:txBody>
      </p:sp>
      <p:sp>
        <p:nvSpPr>
          <p:cNvPr id="22" name="Text 20"/>
          <p:cNvSpPr txBox="1"/>
          <p:nvPr/>
        </p:nvSpPr>
        <p:spPr>
          <a:xfrm>
            <a:off x="9326880" y="260604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Перезапускает сервис, читает журнал сборки, открывает сайт и присылает ссылку</a:t>
            </a:r>
            <a:endParaRPr lang="en-US" sz="1250" dirty="0"/>
          </a:p>
        </p:txBody>
      </p:sp>
      <p:sp>
        <p:nvSpPr>
          <p:cNvPr id="23" name="deploy-shot-frame"/>
          <p:cNvSpPr/>
          <p:nvPr/>
        </p:nvSpPr>
        <p:spPr>
          <a:xfrm>
            <a:off x="548640" y="3840480"/>
            <a:ext cx="420624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  <a:effectLst>
            <a:outerShdw sx="100000" sy="100000" kx="0" ky="0" algn="bl" rotWithShape="0" blurRad="228600" dist="76200" dir="5400000">
              <a:srgbClr val="1F456F">
                <a:alpha val="18000"/>
              </a:srgbClr>
            </a:outerShdw>
          </a:effectLst>
        </p:spPr>
      </p:sp>
      <p:pic>
        <p:nvPicPr>
          <p:cNvPr id="24" name="deploy-shot" descr="/root/webinar/instruction/images/2-05-agent-deploy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86200"/>
            <a:ext cx="4114800" cy="2286000"/>
          </a:xfrm>
          <a:prstGeom prst="rect">
            <a:avLst/>
          </a:prstGeom>
        </p:spPr>
      </p:pic>
      <p:sp>
        <p:nvSpPr>
          <p:cNvPr id="25" name="site-shot-frame"/>
          <p:cNvSpPr/>
          <p:nvPr/>
        </p:nvSpPr>
        <p:spPr>
          <a:xfrm>
            <a:off x="4937760" y="3840480"/>
            <a:ext cx="420624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  <a:effectLst>
            <a:outerShdw sx="100000" sy="100000" kx="0" ky="0" algn="bl" rotWithShape="0" blurRad="228600" dist="76200" dir="5400000">
              <a:srgbClr val="1F456F">
                <a:alpha val="18000"/>
              </a:srgbClr>
            </a:outerShdw>
          </a:effectLst>
        </p:spPr>
      </p:sp>
      <p:pic>
        <p:nvPicPr>
          <p:cNvPr id="26" name="site-shot" descr="/root/webinar/instruction/images/2-07-sayt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480" y="3886200"/>
            <a:ext cx="4114800" cy="2286000"/>
          </a:xfrm>
          <a:prstGeom prst="rect">
            <a:avLst/>
          </a:prstGeom>
        </p:spPr>
      </p:pic>
      <p:sp>
        <p:nvSpPr>
          <p:cNvPr id="27" name="port-tip"/>
          <p:cNvSpPr/>
          <p:nvPr/>
        </p:nvSpPr>
        <p:spPr>
          <a:xfrm>
            <a:off x="9326880" y="3840480"/>
            <a:ext cx="2331720" cy="2377440"/>
          </a:xfrm>
          <a:prstGeom prst="roundRect">
            <a:avLst>
              <a:gd name="adj" fmla="val 7059"/>
            </a:avLst>
          </a:prstGeom>
          <a:solidFill>
            <a:srgbClr val="FFF3EF"/>
          </a:solidFill>
          <a:ln w="12700">
            <a:solidFill>
              <a:srgbClr val="FFF3EF"/>
            </a:solidFill>
            <a:prstDash val="solid"/>
          </a:ln>
        </p:spPr>
      </p:sp>
      <p:sp>
        <p:nvSpPr>
          <p:cNvPr id="28" name="Text 24"/>
          <p:cNvSpPr txBox="1"/>
          <p:nvPr/>
        </p:nvSpPr>
        <p:spPr>
          <a:xfrm>
            <a:off x="9509760" y="40233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</a:rPr>
              <a:t>Совет из практики</a:t>
            </a:r>
            <a:endParaRPr lang="en-US" sz="1300" dirty="0"/>
          </a:p>
        </p:txBody>
      </p:sp>
      <p:sp>
        <p:nvSpPr>
          <p:cNvPr id="29" name="Text 25"/>
          <p:cNvSpPr txBox="1"/>
          <p:nvPr/>
        </p:nvSpPr>
        <p:spPr>
          <a:xfrm>
            <a:off x="9509760" y="4434840"/>
            <a:ext cx="2011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Порт 80 занят прокси хостинга. Приложение должно слушать 8080 или 3000.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4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dirty="0"/>
              <a:t>Свой домен за три действия</a:t>
            </a:r>
            <a:endParaRPr lang="en-US" dirty="0"/>
          </a:p>
        </p:txBody>
      </p:sp>
      <p:sp>
        <p:nvSpPr>
          <p:cNvPr id="3" name="num-1"/>
          <p:cNvSpPr/>
          <p:nvPr/>
        </p:nvSpPr>
        <p:spPr>
          <a:xfrm>
            <a:off x="548640" y="1463040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234440" y="137160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CNAME в DNS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82880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Поддомен → внешний адрес сервиса из карточки. Для корня домена — A-запись, IP подскажет поддержка</a:t>
            </a:r>
            <a:endParaRPr lang="en-US" sz="1400" dirty="0"/>
          </a:p>
        </p:txBody>
      </p:sp>
      <p:sp>
        <p:nvSpPr>
          <p:cNvPr id="7" name="num-2"/>
          <p:cNvSpPr/>
          <p:nvPr/>
        </p:nvSpPr>
        <p:spPr>
          <a:xfrm>
            <a:off x="548640" y="2926080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2926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283464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Домен в карточке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329184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Сервис → «Публичный домен» → карандаш → ввести домен → «Сохранить»</a:t>
            </a:r>
            <a:endParaRPr lang="en-US" sz="1400" dirty="0"/>
          </a:p>
        </p:txBody>
      </p:sp>
      <p:sp>
        <p:nvSpPr>
          <p:cNvPr id="11" name="num-3"/>
          <p:cNvSpPr/>
          <p:nvPr/>
        </p:nvSpPr>
        <p:spPr>
          <a:xfrm>
            <a:off x="548640" y="4389120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4389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234440" y="42976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HTTPS сам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475488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Сертификат Let's Encrypt выпускается автоматически, старый адрес продолжает работать</a:t>
            </a:r>
            <a:endParaRPr lang="en-US" sz="1400" dirty="0"/>
          </a:p>
        </p:txBody>
      </p:sp>
      <p:sp>
        <p:nvSpPr>
          <p:cNvPr id="15" name="domain-shot-frame"/>
          <p:cNvSpPr/>
          <p:nvPr/>
        </p:nvSpPr>
        <p:spPr>
          <a:xfrm>
            <a:off x="5760720" y="1371600"/>
            <a:ext cx="585216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  <a:effectLst>
            <a:outerShdw sx="100000" sy="100000" kx="0" ky="0" algn="bl" rotWithShape="0" blurRad="228600" dist="76200" dir="5400000">
              <a:srgbClr val="1F456F">
                <a:alpha val="18000"/>
              </a:srgbClr>
            </a:outerShdw>
          </a:effectLst>
        </p:spPr>
      </p:sp>
      <p:pic>
        <p:nvPicPr>
          <p:cNvPr id="16" name="domain-shot" descr="/root/webinar/instruction/images/2-06-dome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6440" y="1417320"/>
            <a:ext cx="5760720" cy="320040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5760720" y="4892040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Так работает и agentek.ru — это сервис в консоли Agentek со своим доменом.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4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dirty="0"/>
              <a:t>Ещё два инструмента из каталога</a:t>
            </a:r>
            <a:endParaRPr lang="en-US" dirty="0"/>
          </a:p>
        </p:txBody>
      </p:sp>
      <p:sp>
        <p:nvSpPr>
          <p:cNvPr id="3" name="st-0"/>
          <p:cNvSpPr/>
          <p:nvPr/>
        </p:nvSpPr>
        <p:spPr>
          <a:xfrm>
            <a:off x="548640" y="1417320"/>
            <a:ext cx="5120640" cy="1280160"/>
          </a:xfrm>
          <a:prstGeom prst="roundRect">
            <a:avLst>
              <a:gd name="adj" fmla="val 12857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6002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Coding Studio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01168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Браузерная среда разработки: AI-кодер правит git-репозиторий и коммитит. Для проектов, которые живут в git</a:t>
            </a:r>
            <a:endParaRPr lang="en-US" sz="1300" dirty="0"/>
          </a:p>
        </p:txBody>
      </p:sp>
      <p:sp>
        <p:nvSpPr>
          <p:cNvPr id="6" name="st-1"/>
          <p:cNvSpPr/>
          <p:nvPr/>
        </p:nvSpPr>
        <p:spPr>
          <a:xfrm>
            <a:off x="548640" y="2880360"/>
            <a:ext cx="5120640" cy="1280160"/>
          </a:xfrm>
          <a:prstGeom prst="roundRect">
            <a:avLst>
              <a:gd name="adj" fmla="val 12857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306324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Design Studio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47472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Прототипы, лендинги и слайды из текстового задания, экспорт в HTML, PDF и PPTX. Макеты ложатся в папку агента</a:t>
            </a:r>
            <a:endParaRPr lang="en-US" sz="1300" dirty="0"/>
          </a:p>
        </p:txBody>
      </p:sp>
      <p:sp>
        <p:nvSpPr>
          <p:cNvPr id="9" name="st-2"/>
          <p:cNvSpPr/>
          <p:nvPr/>
        </p:nvSpPr>
        <p:spPr>
          <a:xfrm>
            <a:off x="548640" y="4343400"/>
            <a:ext cx="5120640" cy="1280160"/>
          </a:xfrm>
          <a:prstGeom prst="roundRect">
            <a:avLst>
              <a:gd name="adj" fmla="val 12857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45262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Twenty CRM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493776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CRM прямо в пространстве: контакты, компании, сделки, задачи. Пригодится офису агентов</a:t>
            </a:r>
            <a:endParaRPr lang="en-US" sz="1300" dirty="0"/>
          </a:p>
        </p:txBody>
      </p:sp>
      <p:sp>
        <p:nvSpPr>
          <p:cNvPr id="12" name="catalog-shot-frame"/>
          <p:cNvSpPr/>
          <p:nvPr/>
        </p:nvSpPr>
        <p:spPr>
          <a:xfrm>
            <a:off x="6035040" y="1417320"/>
            <a:ext cx="5577840" cy="3136392"/>
          </a:xfrm>
          <a:prstGeom prst="roundRect">
            <a:avLst>
              <a:gd name="adj" fmla="val 3499"/>
            </a:avLst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  <a:effectLst>
            <a:outerShdw sx="100000" sy="100000" kx="0" ky="0" algn="bl" rotWithShape="0" blurRad="228600" dist="76200" dir="5400000">
              <a:srgbClr val="1F456F">
                <a:alpha val="18000"/>
              </a:srgbClr>
            </a:outerShdw>
          </a:effectLst>
        </p:spPr>
      </p:sp>
      <p:pic>
        <p:nvPicPr>
          <p:cNvPr id="13" name="catalog-shot" descr="/root/webinar/instruction/images/2-03-katalo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1463040"/>
            <a:ext cx="5486400" cy="304495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4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dirty="0"/>
              <a:t>Офис: команда агентов за секретарём</a:t>
            </a:r>
            <a:endParaRPr lang="en-US" dirty="0"/>
          </a:p>
        </p:txBody>
      </p:sp>
      <p:pic>
        <p:nvPicPr>
          <p:cNvPr id="3" name="scheme-office" descr="/root/reception/deliverables/schemes/scheme-3-office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0160" y="1234440"/>
            <a:ext cx="9601200" cy="53949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4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dirty="0"/>
              <a:t>Пример: отдел продаж автосервиса</a:t>
            </a:r>
            <a:endParaRPr lang="en-US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743200"/>
                <a:gridCol w="594360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181D"/>
                          </a:solidFill>
                        </a:rPr>
                        <a:t>Роль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181D"/>
                          </a:solidFill>
                        </a:rPr>
                        <a:t>Режим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5181D"/>
                          </a:solidFill>
                        </a:rPr>
                        <a:t>Что делает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181D"/>
                          </a:solidFill>
                        </a:rPr>
                        <a:t>Секретарь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181D"/>
                          </a:solidFill>
                        </a:rPr>
                        <a:t>Безопасный, отвечает всем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181D"/>
                          </a:solidFill>
                        </a:rPr>
                        <a:t>Принимает обращения в каналах, собирает заявку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181D"/>
                          </a:solidFill>
                        </a:rPr>
                        <a:t>Директор отдела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181D"/>
                          </a:solidFill>
                        </a:rPr>
                        <a:t>Доверенный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181D"/>
                          </a:solidFill>
                        </a:rPr>
                        <a:t>Разбирает заявки, раздаёт задачи, раз в неделю — отчёт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181D"/>
                          </a:solidFill>
                        </a:rPr>
                        <a:t>Менеджер по КП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181D"/>
                          </a:solidFill>
                        </a:rPr>
                        <a:t>Доверенный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181D"/>
                          </a:solidFill>
                        </a:rPr>
                        <a:t>Готовит коммерческие предложения по шаблонам компании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181D"/>
                          </a:solidFill>
                        </a:rPr>
                        <a:t>Ассистент CRM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181D"/>
                          </a:solidFill>
                        </a:rPr>
                        <a:t>Доверенный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181D"/>
                          </a:solidFill>
                        </a:rPr>
                        <a:t>Заводит сделки и задачи в CRM, напоминает менеджерам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office-note"/>
          <p:cNvSpPr/>
          <p:nvPr/>
        </p:nvSpPr>
        <p:spPr>
          <a:xfrm>
            <a:off x="548640" y="4572000"/>
            <a:ext cx="11064240" cy="1005840"/>
          </a:xfrm>
          <a:prstGeom prst="roundRect">
            <a:avLst>
              <a:gd name="adj" fmla="val 16364"/>
            </a:avLst>
          </a:prstGeom>
          <a:solidFill>
            <a:srgbClr val="EEF5FD"/>
          </a:solidFill>
          <a:ln w="12700">
            <a:solidFill>
              <a:srgbClr val="EEF5FD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22960" y="4800600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Данные CRM недоступны тем, кто пишет боту: публичный секретарь работает без инструментов, а с системами — агенты офиса.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4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dirty="0"/>
              <a:t>Что входит в «под ключ»</a:t>
            </a:r>
            <a:endParaRPr lang="en-US" dirty="0"/>
          </a:p>
        </p:txBody>
      </p:sp>
      <p:sp>
        <p:nvSpPr>
          <p:cNvPr id="3" name="stage-0"/>
          <p:cNvSpPr/>
          <p:nvPr/>
        </p:nvSpPr>
        <p:spPr>
          <a:xfrm>
            <a:off x="548640" y="1371600"/>
            <a:ext cx="3520440" cy="1874520"/>
          </a:xfrm>
          <a:prstGeom prst="roundRect">
            <a:avLst>
              <a:gd name="adj" fmla="val 8780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4" name="num-1"/>
          <p:cNvSpPr/>
          <p:nvPr/>
        </p:nvSpPr>
        <p:spPr>
          <a:xfrm>
            <a:off x="822960" y="1645920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2402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Разбор процесса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65176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Обращения, кто что решает, где теряются заявки</a:t>
            </a:r>
            <a:endParaRPr lang="en-US" sz="1300" dirty="0"/>
          </a:p>
        </p:txBody>
      </p:sp>
      <p:sp>
        <p:nvSpPr>
          <p:cNvPr id="8" name="stage-1"/>
          <p:cNvSpPr/>
          <p:nvPr/>
        </p:nvSpPr>
        <p:spPr>
          <a:xfrm>
            <a:off x="4297680" y="1371600"/>
            <a:ext cx="3520440" cy="1874520"/>
          </a:xfrm>
          <a:prstGeom prst="roundRect">
            <a:avLst>
              <a:gd name="adj" fmla="val 8780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9" name="num-2"/>
          <p:cNvSpPr/>
          <p:nvPr/>
        </p:nvSpPr>
        <p:spPr>
          <a:xfrm>
            <a:off x="4572000" y="1645920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22402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Роли и инструкции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265176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Состав команды, правила передачи и эскалации</a:t>
            </a:r>
            <a:endParaRPr lang="en-US" sz="1300" dirty="0"/>
          </a:p>
        </p:txBody>
      </p:sp>
      <p:sp>
        <p:nvSpPr>
          <p:cNvPr id="13" name="stage-2"/>
          <p:cNvSpPr/>
          <p:nvPr/>
        </p:nvSpPr>
        <p:spPr>
          <a:xfrm>
            <a:off x="8046720" y="1371600"/>
            <a:ext cx="3520440" cy="1874520"/>
          </a:xfrm>
          <a:prstGeom prst="roundRect">
            <a:avLst>
              <a:gd name="adj" fmla="val 8780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14" name="num-3"/>
          <p:cNvSpPr/>
          <p:nvPr/>
        </p:nvSpPr>
        <p:spPr>
          <a:xfrm>
            <a:off x="8321040" y="1645920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2104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8321040" y="22402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Знания и интеграции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8321040" y="265176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Базы знаний, CRM, почта, MCP ваших систем</a:t>
            </a:r>
            <a:endParaRPr lang="en-US" sz="1300" dirty="0"/>
          </a:p>
        </p:txBody>
      </p:sp>
      <p:sp>
        <p:nvSpPr>
          <p:cNvPr id="18" name="stage-3"/>
          <p:cNvSpPr/>
          <p:nvPr/>
        </p:nvSpPr>
        <p:spPr>
          <a:xfrm>
            <a:off x="548640" y="3474720"/>
            <a:ext cx="3520440" cy="1874520"/>
          </a:xfrm>
          <a:prstGeom prst="roundRect">
            <a:avLst>
              <a:gd name="adj" fmla="val 8780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19" name="num-4"/>
          <p:cNvSpPr/>
          <p:nvPr/>
        </p:nvSpPr>
        <p:spPr>
          <a:xfrm>
            <a:off x="822960" y="3749040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296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" y="43434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Каналы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822960" y="475488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Секретарь в мессенджерах и на телефоне</a:t>
            </a:r>
            <a:endParaRPr lang="en-US" sz="1300" dirty="0"/>
          </a:p>
        </p:txBody>
      </p:sp>
      <p:sp>
        <p:nvSpPr>
          <p:cNvPr id="23" name="stage-4"/>
          <p:cNvSpPr/>
          <p:nvPr/>
        </p:nvSpPr>
        <p:spPr>
          <a:xfrm>
            <a:off x="4297680" y="3474720"/>
            <a:ext cx="3520440" cy="1874520"/>
          </a:xfrm>
          <a:prstGeom prst="roundRect">
            <a:avLst>
              <a:gd name="adj" fmla="val 8780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24" name="num-5"/>
          <p:cNvSpPr/>
          <p:nvPr/>
        </p:nvSpPr>
        <p:spPr>
          <a:xfrm>
            <a:off x="4572000" y="3749040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57200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5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0" y="43434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Пилот под присмотром</a:t>
            </a:r>
            <a:endParaRPr lang="en-US" sz="18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0" y="475488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1–2 недели на реальном потоке, доучивание</a:t>
            </a:r>
            <a:endParaRPr lang="en-US" sz="1300" dirty="0"/>
          </a:p>
        </p:txBody>
      </p:sp>
      <p:sp>
        <p:nvSpPr>
          <p:cNvPr id="28" name="stage-5"/>
          <p:cNvSpPr/>
          <p:nvPr/>
        </p:nvSpPr>
        <p:spPr>
          <a:xfrm>
            <a:off x="8046720" y="3474720"/>
            <a:ext cx="3520440" cy="1874520"/>
          </a:xfrm>
          <a:prstGeom prst="roundRect">
            <a:avLst>
              <a:gd name="adj" fmla="val 8780"/>
            </a:avLst>
          </a:prstGeom>
          <a:solidFill>
            <a:srgbClr val="F1F5FA"/>
          </a:solidFill>
          <a:ln w="12700">
            <a:solidFill>
              <a:srgbClr val="F1F5FA"/>
            </a:solidFill>
            <a:prstDash val="solid"/>
          </a:ln>
        </p:spPr>
      </p:sp>
      <p:sp>
        <p:nvSpPr>
          <p:cNvPr id="29" name="num-6"/>
          <p:cNvSpPr/>
          <p:nvPr/>
        </p:nvSpPr>
        <p:spPr>
          <a:xfrm>
            <a:off x="8321040" y="3749040"/>
            <a:ext cx="457200" cy="457200"/>
          </a:xfrm>
          <a:prstGeom prst="ellipse">
            <a:avLst/>
          </a:prstGeom>
          <a:solidFill>
            <a:srgbClr val="0071E3"/>
          </a:solidFill>
          <a:ln w="12700">
            <a:solidFill>
              <a:srgbClr val="0071E3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32104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6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8321040" y="43434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Сопровождение</a:t>
            </a:r>
            <a:endParaRPr lang="en-US" sz="1800" dirty="0"/>
          </a:p>
        </p:txBody>
      </p:sp>
      <p:sp>
        <p:nvSpPr>
          <p:cNvPr id="32" name="Text 30"/>
          <p:cNvSpPr txBox="1"/>
          <p:nvPr/>
        </p:nvSpPr>
        <p:spPr>
          <a:xfrm>
            <a:off x="8321040" y="475488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Обновления, новые сценарии, развитие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548640" y="571500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В облаке Agentek или в вашем контуре — с корпоративным SSO и данными внутри периметра.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4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73152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9AA4B1"/>
                </a:solidFill>
              </a:rPr>
              <a:t>С чего начать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6583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</a:rPr>
              <a:t>Спросите консультанта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4DA3FF"/>
                </a:solidFill>
              </a:rPr>
              <a:t>по внедрению ИИ</a:t>
            </a:r>
            <a:endParaRPr lang="en-US" sz="3800" dirty="0"/>
          </a:p>
        </p:txBody>
      </p:sp>
      <p:sp>
        <p:nvSpPr>
          <p:cNvPr id="4" name="cta-url"/>
          <p:cNvSpPr/>
          <p:nvPr/>
        </p:nvSpPr>
        <p:spPr>
          <a:xfrm>
            <a:off x="548640" y="3520440"/>
            <a:ext cx="566928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520440"/>
            <a:ext cx="5669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5181D"/>
                </a:solidFill>
              </a:rPr>
              <a:t>agentek.ru/analyst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617720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9D2DE"/>
                </a:solidFill>
              </a:rPr>
              <a:t>В чате, в Telegram, MAX, ВКонтакте или по телефону. Бесплатно, отвечает сразу.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544068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9AA4B1"/>
                </a:solidFill>
              </a:rPr>
              <a:t>Собрать самому — console.agentek.ru</a:t>
            </a:r>
            <a:endParaRPr lang="en-US" sz="1500" dirty="0"/>
          </a:p>
        </p:txBody>
      </p:sp>
      <p:pic>
        <p:nvPicPr>
          <p:cNvPr id="8" name="analyst-shot" descr="/root/webinar/instruction/images/../../../reception/deliverables/screenshots/13-analyst-konsultan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0" y="914400"/>
            <a:ext cx="4480560" cy="279806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dirty="0"/>
              <a:t>Ваши вопросы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dirty="0"/>
              <a:t>Инструкция со всеми шагами — в рассылке после вебинара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4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gentek">
  <a:themeElements>
    <a:clrScheme name="Agentek">
      <a:dk1>
        <a:srgbClr val="15181D"/>
      </a:dk1>
      <a:lt1>
        <a:srgbClr val="FFFFFF"/>
      </a:lt1>
      <a:dk2>
        <a:srgbClr val="5A626E"/>
      </a:dk2>
      <a:lt2>
        <a:srgbClr val="EEF5FD"/>
      </a:lt2>
      <a:accent1>
        <a:srgbClr val="0071E3"/>
      </a:accent1>
      <a:accent2>
        <a:srgbClr val="17803D"/>
      </a:accent2>
      <a:accent3>
        <a:srgbClr val="C2410C"/>
      </a:accent3>
      <a:accent4>
        <a:srgbClr val="DBE8F7"/>
      </a:accent4>
      <a:accent5>
        <a:srgbClr val="F1F5FA"/>
      </a:accent5>
      <a:accent6>
        <a:srgbClr val="4DA3FF"/>
      </a:accent6>
      <a:hlink>
        <a:srgbClr val="0071E3"/>
      </a:hlink>
      <a:folHlink>
        <a:srgbClr val="0071E3"/>
      </a:folHlink>
    </a:clrScheme>
    <a:fontScheme name="Agentek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ИИ-секретарь, сайт и офис агентов на Agentek</dc:title>
  <dc:subject>PptxGenJS Presentation</dc:subject>
  <dc:creator>Agentek</dc:creator>
  <cp:lastModifiedBy>Agentek</cp:lastModifiedBy>
  <cp:revision>1</cp:revision>
  <dcterms:created xsi:type="dcterms:W3CDTF">2026-10-02T14:11:23Z</dcterms:created>
  <dcterms:modified xsi:type="dcterms:W3CDTF">2026-10-02T14:11:23Z</dcterms:modified>
</cp:coreProperties>
</file>